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notesMasterIdLst>
    <p:notesMasterId r:id="rId25"/>
  </p:notesMasterIdLst>
  <p:handoutMasterIdLst>
    <p:handoutMasterId r:id="rId26"/>
  </p:handoutMasterIdLst>
  <p:sldIdLst>
    <p:sldId id="256" r:id="rId5"/>
    <p:sldId id="285" r:id="rId6"/>
    <p:sldId id="275" r:id="rId7"/>
    <p:sldId id="298" r:id="rId8"/>
    <p:sldId id="278" r:id="rId9"/>
    <p:sldId id="279" r:id="rId10"/>
    <p:sldId id="286" r:id="rId11"/>
    <p:sldId id="295" r:id="rId12"/>
    <p:sldId id="288" r:id="rId13"/>
    <p:sldId id="292" r:id="rId14"/>
    <p:sldId id="280" r:id="rId15"/>
    <p:sldId id="287" r:id="rId16"/>
    <p:sldId id="299" r:id="rId17"/>
    <p:sldId id="281" r:id="rId18"/>
    <p:sldId id="284" r:id="rId19"/>
    <p:sldId id="293" r:id="rId20"/>
    <p:sldId id="277" r:id="rId21"/>
    <p:sldId id="297" r:id="rId22"/>
    <p:sldId id="276" r:id="rId23"/>
    <p:sldId id="300" r:id="rId24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6CC"/>
    <a:srgbClr val="1F10DE"/>
    <a:srgbClr val="011906"/>
    <a:srgbClr val="47213F"/>
    <a:srgbClr val="1D4B1F"/>
    <a:srgbClr val="C2A320"/>
    <a:srgbClr val="44609E"/>
    <a:srgbClr val="08DA30"/>
    <a:srgbClr val="D80AD8"/>
    <a:srgbClr val="4C6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12" autoAdjust="0"/>
    <p:restoredTop sz="94533" autoAdjust="0"/>
  </p:normalViewPr>
  <p:slideViewPr>
    <p:cSldViewPr snapToGrid="0">
      <p:cViewPr varScale="1">
        <p:scale>
          <a:sx n="74" d="100"/>
          <a:sy n="74" d="100"/>
        </p:scale>
        <p:origin x="133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5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F68E2-8283-46B6-8FBF-264D443BE556}" type="datetimeFigureOut">
              <a:rPr lang="ru-RU" smtClean="0"/>
              <a:t>18.10.2019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6C573-8121-487C-B7E4-735E1C5AD7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97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601286" y="1889398"/>
            <a:ext cx="7004052" cy="819125"/>
          </a:xfrm>
          <a:prstGeom prst="rect">
            <a:avLst/>
          </a:prstGeom>
          <a:ln w="76200">
            <a:noFill/>
          </a:ln>
          <a:effectLst/>
        </p:spPr>
        <p:txBody>
          <a:bodyPr anchor="ctr"/>
          <a:lstStyle>
            <a:lvl1pPr algn="ctr">
              <a:defRPr sz="4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2302" y="3810220"/>
            <a:ext cx="4681603" cy="1655762"/>
          </a:xfrm>
          <a:prstGeom prst="rect">
            <a:avLst/>
          </a:prstGeom>
          <a:ln>
            <a:noFill/>
          </a:ln>
          <a:effectLst/>
        </p:spPr>
        <p:txBody>
          <a:bodyPr/>
          <a:lstStyle>
            <a:lvl1pPr marL="0" indent="0" algn="ctr">
              <a:buNone/>
              <a:defRPr sz="1800" b="0">
                <a:solidFill>
                  <a:srgbClr val="557299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16478" y="1628383"/>
            <a:ext cx="5073041" cy="260541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 b="0">
                <a:solidFill>
                  <a:srgbClr val="557299"/>
                </a:solidFill>
                <a:latin typeface="Arial" panose="020B0604020202020204" pitchFamily="34" charset="0"/>
                <a:ea typeface="Roboto Cn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Введите сюда текст поздравления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1301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3728" y="4435127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5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099304" y="4434040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6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099304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7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3728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 baseline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88923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4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5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6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7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29771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3043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01707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62433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4756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0695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7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8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40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651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20" r:id="rId2"/>
    <p:sldLayoutId id="2147483721" r:id="rId3"/>
    <p:sldLayoutId id="2147483716" r:id="rId4"/>
    <p:sldLayoutId id="2147483715" r:id="rId5"/>
    <p:sldLayoutId id="2147483714" r:id="rId6"/>
    <p:sldLayoutId id="2147483712" r:id="rId7"/>
    <p:sldLayoutId id="2147483710" r:id="rId8"/>
    <p:sldLayoutId id="2147483709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757976"/>
            <a:ext cx="9391650" cy="819125"/>
          </a:xfrm>
        </p:spPr>
        <p:txBody>
          <a:bodyPr/>
          <a:lstStyle/>
          <a:p>
            <a:pPr>
              <a:spcAft>
                <a:spcPts val="0"/>
              </a:spcAft>
              <a:tabLst>
                <a:tab pos="1047115" algn="l"/>
                <a:tab pos="3897630" algn="l"/>
                <a:tab pos="6257290" algn="l"/>
              </a:tabLst>
            </a:pPr>
            <a:r>
              <a:rPr lang="ru-RU" sz="4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4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Метапредметные</a:t>
            </a:r>
            <a:r>
              <a:rPr lang="ru-RU" sz="4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образовательные результаты: современные подходы,  критерии  оценки, алгоритм диагностики  УУД» </a:t>
            </a:r>
            <a:r>
              <a:rPr lang="ru-RU" sz="5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5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54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0" y="4895850"/>
            <a:ext cx="8782050" cy="1427382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C816CC"/>
                </a:solidFill>
              </a:rPr>
              <a:t>Сивакова Наталья Николаевна, член-корреспондент МАНПО, к.б.н., доцент, зам. директора по УВР</a:t>
            </a:r>
          </a:p>
          <a:p>
            <a:r>
              <a:rPr lang="ru-RU" sz="2400" b="1" i="1" dirty="0" smtClean="0">
                <a:solidFill>
                  <a:srgbClr val="C816CC"/>
                </a:solidFill>
              </a:rPr>
              <a:t>МБОУ СОШ№ 43 г.Ставрополя имени Героя РФ В.Д. Нужного</a:t>
            </a:r>
            <a:endParaRPr lang="ru-RU" sz="2400" b="1" i="1" dirty="0">
              <a:solidFill>
                <a:srgbClr val="C81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51098"/>
            <a:ext cx="8014788" cy="819125"/>
          </a:xfrm>
        </p:spPr>
        <p:txBody>
          <a:bodyPr/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dirty="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4397" y="1447800"/>
            <a:ext cx="3533341" cy="3467100"/>
          </a:xfrm>
        </p:spPr>
        <p:txBody>
          <a:bodyPr/>
          <a:lstStyle/>
          <a:p>
            <a:pPr algn="l"/>
            <a:endParaRPr lang="ru-RU" sz="1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</a:endParaRPr>
          </a:p>
          <a:p>
            <a:pPr algn="l"/>
            <a:endParaRPr lang="ru-RU" sz="1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8" y="251098"/>
            <a:ext cx="9151512" cy="644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4186" y="414826"/>
            <a:ext cx="7004052" cy="819125"/>
          </a:xfrm>
        </p:spPr>
        <p:txBody>
          <a:bodyPr/>
          <a:lstStyle/>
          <a:p>
            <a:pPr algn="l"/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5400" dirty="0" smtClean="0">
                <a:latin typeface="Calibri" panose="020F0502020204030204" pitchFamily="34" charset="0"/>
              </a:rPr>
              <a:t> </a:t>
            </a:r>
            <a:endParaRPr lang="ru-RU" sz="5400" dirty="0">
              <a:solidFill>
                <a:srgbClr val="44609E"/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1707" y="605307"/>
            <a:ext cx="3480243" cy="5383369"/>
          </a:xfrm>
        </p:spPr>
        <p:txBody>
          <a:bodyPr/>
          <a:lstStyle/>
          <a:p>
            <a:endParaRPr lang="ru-RU" sz="2400" dirty="0">
              <a:solidFill>
                <a:srgbClr val="C816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0850" y="1747272"/>
            <a:ext cx="2952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</a:endParaRPr>
          </a:p>
        </p:txBody>
      </p:sp>
      <p:pic>
        <p:nvPicPr>
          <p:cNvPr id="2050" name="Picture 2" descr="https://slide-share.ru/slide/59010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40" y="244699"/>
            <a:ext cx="9289960" cy="643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9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51098"/>
            <a:ext cx="8014788" cy="819125"/>
          </a:xfrm>
        </p:spPr>
        <p:txBody>
          <a:bodyPr/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dirty="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4397" y="1447800"/>
            <a:ext cx="3533341" cy="3467100"/>
          </a:xfrm>
        </p:spPr>
        <p:txBody>
          <a:bodyPr/>
          <a:lstStyle/>
          <a:p>
            <a:pPr algn="l"/>
            <a:endParaRPr lang="ru-RU" sz="1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</a:endParaRPr>
          </a:p>
          <a:p>
            <a:pPr algn="l"/>
            <a:endParaRPr lang="ru-RU" sz="1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8788"/>
            <a:ext cx="9144000" cy="65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51098"/>
            <a:ext cx="8014788" cy="819125"/>
          </a:xfrm>
        </p:spPr>
        <p:txBody>
          <a:bodyPr/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dirty="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4397" y="1447800"/>
            <a:ext cx="3533341" cy="3467100"/>
          </a:xfrm>
        </p:spPr>
        <p:txBody>
          <a:bodyPr/>
          <a:lstStyle/>
          <a:p>
            <a:pPr algn="l"/>
            <a:endParaRPr lang="ru-RU" sz="1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</a:endParaRPr>
          </a:p>
          <a:p>
            <a:pPr algn="l"/>
            <a:endParaRPr lang="ru-RU" sz="1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519" y="443031"/>
            <a:ext cx="9182636" cy="5542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b="1" dirty="0" smtClean="0">
                <a:solidFill>
                  <a:srgbClr val="C816CC"/>
                </a:solidFill>
                <a:latin typeface="Times New Roman" panose="02020603050405020304" pitchFamily="18" charset="0"/>
              </a:rPr>
              <a:t>ЧТО ЖЕ НЕОБХОДИМО СОВРЕМЕННОМУ УЧИТЕЛЮ?</a:t>
            </a:r>
            <a:endParaRPr lang="ru-RU" sz="2400" b="1" dirty="0">
              <a:solidFill>
                <a:srgbClr val="C816CC"/>
              </a:solidFill>
              <a:latin typeface="Times New Roman" panose="02020603050405020304" pitchFamily="18" charset="0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dirty="0">
                <a:solidFill>
                  <a:srgbClr val="C816CC"/>
                </a:solidFill>
                <a:latin typeface="Arial" panose="020B0604020202020204" pitchFamily="34" charset="0"/>
              </a:rPr>
              <a:t>•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владение инновационными образовательными технологиями;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•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создание развивающей образовательной среды для детей, позволяющей формировать компетенции, обозначенные в ФГОС;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•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владение диагностическим инструментарием оценки МОРО;</a:t>
            </a:r>
          </a:p>
          <a:p>
            <a:pPr marL="342900" lvl="0" indent="-34290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самосовершенствование.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ru-RU" sz="2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b="1" dirty="0" smtClean="0">
                <a:solidFill>
                  <a:srgbClr val="C816CC"/>
                </a:solidFill>
                <a:latin typeface="Times New Roman" panose="02020603050405020304" pitchFamily="18" charset="0"/>
              </a:rPr>
              <a:t>ЧТО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b="1" dirty="0" smtClean="0">
                <a:solidFill>
                  <a:srgbClr val="C816CC"/>
                </a:solidFill>
                <a:latin typeface="Times New Roman" panose="02020603050405020304" pitchFamily="18" charset="0"/>
              </a:rPr>
              <a:t>НЕОБХОДИМО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b="1" dirty="0" smtClean="0">
                <a:solidFill>
                  <a:srgbClr val="C816CC"/>
                </a:solidFill>
                <a:latin typeface="Times New Roman" panose="02020603050405020304" pitchFamily="18" charset="0"/>
              </a:rPr>
              <a:t>ШКОЛЕ?</a:t>
            </a:r>
            <a:endParaRPr lang="ru-RU" sz="2400" b="1" dirty="0">
              <a:solidFill>
                <a:srgbClr val="C816CC"/>
              </a:solidFill>
              <a:latin typeface="Times New Roman" panose="02020603050405020304" pitchFamily="18" charset="0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901" y="2950816"/>
            <a:ext cx="6362164" cy="390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1077" y="338626"/>
            <a:ext cx="7004052" cy="819125"/>
          </a:xfrm>
        </p:spPr>
        <p:txBody>
          <a:bodyPr/>
          <a:lstStyle/>
          <a:p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endParaRPr lang="ru-RU" sz="54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8202" y="1695670"/>
            <a:ext cx="4681603" cy="2590580"/>
          </a:xfrm>
        </p:spPr>
        <p:txBody>
          <a:bodyPr/>
          <a:lstStyle/>
          <a:p>
            <a:pPr algn="l"/>
            <a:endParaRPr lang="ru-RU" sz="1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2400" dirty="0">
              <a:solidFill>
                <a:srgbClr val="44609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4186" y="414826"/>
            <a:ext cx="7004052" cy="819125"/>
          </a:xfrm>
        </p:spPr>
        <p:txBody>
          <a:bodyPr/>
          <a:lstStyle/>
          <a:p>
            <a:pPr algn="l"/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sz="5400" dirty="0">
              <a:solidFill>
                <a:srgbClr val="44609E"/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46212" y="414826"/>
            <a:ext cx="4681603" cy="4765406"/>
          </a:xfrm>
        </p:spPr>
        <p:txBody>
          <a:bodyPr/>
          <a:lstStyle/>
          <a:p>
            <a:r>
              <a:rPr lang="ru-RU" sz="5400" dirty="0" smtClean="0">
                <a:solidFill>
                  <a:srgbClr val="C816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НАВЫКИ:</a:t>
            </a:r>
          </a:p>
          <a:p>
            <a:pPr lvl="0" algn="l"/>
            <a:r>
              <a:rPr lang="ru-RU" sz="2400" dirty="0">
                <a:solidFill>
                  <a:srgbClr val="47213F"/>
                </a:solidFill>
                <a:latin typeface="Arial" panose="020B0604020202020204" pitchFamily="34" charset="0"/>
              </a:rPr>
              <a:t>• Когнитивные и </a:t>
            </a:r>
            <a:r>
              <a:rPr lang="ru-RU" sz="2400" dirty="0" err="1">
                <a:solidFill>
                  <a:srgbClr val="47213F"/>
                </a:solidFill>
                <a:latin typeface="Arial" panose="020B0604020202020204" pitchFamily="34" charset="0"/>
              </a:rPr>
              <a:t>метакогнитивные</a:t>
            </a:r>
            <a:r>
              <a:rPr lang="ru-RU" sz="2400" dirty="0">
                <a:solidFill>
                  <a:srgbClr val="47213F"/>
                </a:solidFill>
                <a:latin typeface="Arial" panose="020B0604020202020204" pitchFamily="34" charset="0"/>
              </a:rPr>
              <a:t> </a:t>
            </a:r>
          </a:p>
          <a:p>
            <a:pPr lvl="0" algn="l"/>
            <a:r>
              <a:rPr lang="ru-RU" sz="2400" dirty="0">
                <a:solidFill>
                  <a:srgbClr val="47213F"/>
                </a:solidFill>
                <a:latin typeface="Arial" panose="020B0604020202020204" pitchFamily="34" charset="0"/>
              </a:rPr>
              <a:t>• Социальные и эмоциональные </a:t>
            </a:r>
          </a:p>
          <a:p>
            <a:pPr lvl="0" algn="l"/>
            <a:r>
              <a:rPr lang="ru-RU" sz="2400" dirty="0">
                <a:solidFill>
                  <a:srgbClr val="47213F"/>
                </a:solidFill>
                <a:latin typeface="Arial" panose="020B0604020202020204" pitchFamily="34" charset="0"/>
              </a:rPr>
              <a:t>• Физические и практические </a:t>
            </a:r>
          </a:p>
          <a:p>
            <a:r>
              <a:rPr lang="ru-RU" sz="5400" dirty="0">
                <a:solidFill>
                  <a:srgbClr val="C816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УСТАНОВКИ И </a:t>
            </a:r>
            <a:r>
              <a:rPr lang="ru-RU" sz="5400" dirty="0" smtClean="0">
                <a:solidFill>
                  <a:srgbClr val="C816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ЦЕННОСТИ:</a:t>
            </a:r>
          </a:p>
          <a:p>
            <a:pPr lvl="0"/>
            <a:r>
              <a:rPr lang="ru-RU" sz="2400" dirty="0">
                <a:solidFill>
                  <a:srgbClr val="47213F"/>
                </a:solidFill>
                <a:latin typeface="Arial" panose="020B0604020202020204" pitchFamily="34" charset="0"/>
              </a:rPr>
              <a:t>• Индивидуальные </a:t>
            </a:r>
          </a:p>
          <a:p>
            <a:pPr lvl="0"/>
            <a:r>
              <a:rPr lang="ru-RU" sz="2400" dirty="0">
                <a:solidFill>
                  <a:srgbClr val="47213F"/>
                </a:solidFill>
                <a:latin typeface="Arial" panose="020B0604020202020204" pitchFamily="34" charset="0"/>
              </a:rPr>
              <a:t>• Региональные </a:t>
            </a:r>
          </a:p>
          <a:p>
            <a:pPr lvl="0"/>
            <a:r>
              <a:rPr lang="ru-RU" sz="2400" dirty="0">
                <a:solidFill>
                  <a:srgbClr val="47213F"/>
                </a:solidFill>
                <a:latin typeface="Arial" panose="020B0604020202020204" pitchFamily="34" charset="0"/>
              </a:rPr>
              <a:t>• Общественные </a:t>
            </a:r>
          </a:p>
          <a:p>
            <a:pPr lvl="0"/>
            <a:r>
              <a:rPr lang="ru-RU" sz="2400" dirty="0">
                <a:solidFill>
                  <a:srgbClr val="47213F"/>
                </a:solidFill>
                <a:latin typeface="Arial" panose="020B0604020202020204" pitchFamily="34" charset="0"/>
              </a:rPr>
              <a:t>• Общемировые </a:t>
            </a:r>
          </a:p>
          <a:p>
            <a:endParaRPr lang="ru-RU" sz="5400" dirty="0" smtClean="0">
              <a:solidFill>
                <a:srgbClr val="ACCBF9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rgbClr val="44609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0850" y="1747272"/>
            <a:ext cx="2952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2604" y="414826"/>
            <a:ext cx="5681876" cy="7542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ACCBF9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КОМПЕТЕНЦИИ: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dirty="0" smtClean="0">
                <a:solidFill>
                  <a:srgbClr val="C816CC"/>
                </a:solidFill>
                <a:latin typeface="Arial" panose="020B0604020202020204" pitchFamily="34" charset="0"/>
              </a:rPr>
              <a:t> • Знания </a:t>
            </a:r>
            <a:endParaRPr lang="ru-RU" sz="2400" dirty="0">
              <a:solidFill>
                <a:srgbClr val="C816CC"/>
              </a:solidFill>
              <a:latin typeface="Arial" panose="020B0604020202020204" pitchFamily="34" charset="0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dirty="0">
                <a:solidFill>
                  <a:srgbClr val="C816CC"/>
                </a:solidFill>
                <a:latin typeface="Arial" panose="020B0604020202020204" pitchFamily="34" charset="0"/>
              </a:rPr>
              <a:t>• Н</a:t>
            </a:r>
            <a:r>
              <a:rPr lang="ru-RU" sz="2400" dirty="0" smtClean="0">
                <a:solidFill>
                  <a:srgbClr val="C816CC"/>
                </a:solidFill>
                <a:latin typeface="Arial" panose="020B0604020202020204" pitchFamily="34" charset="0"/>
              </a:rPr>
              <a:t>авыки </a:t>
            </a:r>
            <a:endParaRPr lang="ru-RU" sz="2400" dirty="0">
              <a:solidFill>
                <a:srgbClr val="C816CC"/>
              </a:solidFill>
              <a:latin typeface="Arial" panose="020B0604020202020204" pitchFamily="34" charset="0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dirty="0">
                <a:solidFill>
                  <a:srgbClr val="C816CC"/>
                </a:solidFill>
                <a:latin typeface="Arial" panose="020B0604020202020204" pitchFamily="34" charset="0"/>
              </a:rPr>
              <a:t>• </a:t>
            </a:r>
            <a:r>
              <a:rPr lang="ru-RU" sz="2400" dirty="0" smtClean="0">
                <a:solidFill>
                  <a:srgbClr val="C816CC"/>
                </a:solidFill>
                <a:latin typeface="Arial" panose="020B0604020202020204" pitchFamily="34" charset="0"/>
              </a:rPr>
              <a:t>Установки и ценности </a:t>
            </a:r>
            <a:endParaRPr lang="ru-RU" sz="2400" dirty="0">
              <a:solidFill>
                <a:srgbClr val="C816CC"/>
              </a:solidFill>
              <a:latin typeface="Arial" panose="020B0604020202020204" pitchFamily="34" charset="0"/>
            </a:endParaRPr>
          </a:p>
          <a:p>
            <a:endParaRPr lang="ru-RU" sz="2400" dirty="0" smtClean="0">
              <a:solidFill>
                <a:srgbClr val="ACCBF9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5400" dirty="0" smtClean="0">
                <a:solidFill>
                  <a:srgbClr val="5572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5400" dirty="0" smtClean="0">
                <a:solidFill>
                  <a:srgbClr val="C816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ЗНАНИЯ: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dirty="0">
                <a:solidFill>
                  <a:srgbClr val="47213F"/>
                </a:solidFill>
                <a:latin typeface="Arial" panose="020B0604020202020204" pitchFamily="34" charset="0"/>
              </a:rPr>
              <a:t>• Предметные 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dirty="0">
                <a:solidFill>
                  <a:srgbClr val="47213F"/>
                </a:solidFill>
                <a:latin typeface="Arial" panose="020B0604020202020204" pitchFamily="34" charset="0"/>
              </a:rPr>
              <a:t>• </a:t>
            </a:r>
            <a:r>
              <a:rPr lang="ru-RU" sz="2400" dirty="0" err="1">
                <a:solidFill>
                  <a:srgbClr val="47213F"/>
                </a:solidFill>
                <a:latin typeface="Arial" panose="020B0604020202020204" pitchFamily="34" charset="0"/>
              </a:rPr>
              <a:t>Метапредметные</a:t>
            </a:r>
            <a:r>
              <a:rPr lang="ru-RU" sz="2400" dirty="0">
                <a:solidFill>
                  <a:srgbClr val="47213F"/>
                </a:solidFill>
                <a:latin typeface="Arial" panose="020B0604020202020204" pitchFamily="34" charset="0"/>
              </a:rPr>
              <a:t> 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dirty="0">
                <a:solidFill>
                  <a:srgbClr val="47213F"/>
                </a:solidFill>
                <a:latin typeface="Arial" panose="020B0604020202020204" pitchFamily="34" charset="0"/>
              </a:rPr>
              <a:t>• </a:t>
            </a:r>
            <a:r>
              <a:rPr lang="ru-RU" sz="2400" dirty="0" err="1">
                <a:solidFill>
                  <a:srgbClr val="47213F"/>
                </a:solidFill>
                <a:latin typeface="Arial" panose="020B0604020202020204" pitchFamily="34" charset="0"/>
              </a:rPr>
              <a:t>Эпистемические</a:t>
            </a:r>
            <a:r>
              <a:rPr lang="ru-RU" sz="2400" dirty="0">
                <a:solidFill>
                  <a:srgbClr val="47213F"/>
                </a:solidFill>
                <a:latin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47213F"/>
                </a:solidFill>
                <a:latin typeface="Arial" panose="020B0604020202020204" pitchFamily="34" charset="0"/>
              </a:rPr>
              <a:t>(изучение научного 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dirty="0" smtClean="0">
                <a:solidFill>
                  <a:srgbClr val="47213F"/>
                </a:solidFill>
                <a:latin typeface="Arial" panose="020B0604020202020204" pitchFamily="34" charset="0"/>
              </a:rPr>
              <a:t>знания)</a:t>
            </a:r>
            <a:endParaRPr lang="ru-RU" sz="2400" dirty="0">
              <a:solidFill>
                <a:srgbClr val="47213F"/>
              </a:solidFill>
              <a:latin typeface="Arial" panose="020B0604020202020204" pitchFamily="34" charset="0"/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400" dirty="0">
                <a:solidFill>
                  <a:srgbClr val="47213F"/>
                </a:solidFill>
                <a:latin typeface="Arial" panose="020B0604020202020204" pitchFamily="34" charset="0"/>
              </a:rPr>
              <a:t>• </a:t>
            </a:r>
            <a:r>
              <a:rPr lang="ru-RU" sz="2400" dirty="0" smtClean="0">
                <a:solidFill>
                  <a:srgbClr val="47213F"/>
                </a:solidFill>
                <a:latin typeface="Arial" panose="020B0604020202020204" pitchFamily="34" charset="0"/>
              </a:rPr>
              <a:t>Процедурные (я знаю, как …)</a:t>
            </a:r>
            <a:endParaRPr lang="ru-RU" sz="2400" dirty="0">
              <a:solidFill>
                <a:srgbClr val="47213F"/>
              </a:solidFill>
              <a:latin typeface="Arial" panose="020B0604020202020204" pitchFamily="34" charset="0"/>
            </a:endParaRPr>
          </a:p>
          <a:p>
            <a:endParaRPr lang="ru-RU" sz="5400" dirty="0" smtClean="0">
              <a:solidFill>
                <a:srgbClr val="ACCBF9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9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4186" y="414826"/>
            <a:ext cx="7004052" cy="819125"/>
          </a:xfrm>
        </p:spPr>
        <p:txBody>
          <a:bodyPr/>
          <a:lstStyle/>
          <a:p>
            <a:pPr algn="l"/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5400" dirty="0" smtClean="0">
                <a:latin typeface="Calibri" panose="020F0502020204030204" pitchFamily="34" charset="0"/>
              </a:rPr>
              <a:t> </a:t>
            </a:r>
            <a:endParaRPr lang="ru-RU" sz="5400" dirty="0">
              <a:solidFill>
                <a:srgbClr val="44609E"/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1707" y="605307"/>
            <a:ext cx="3480243" cy="5383369"/>
          </a:xfrm>
        </p:spPr>
        <p:txBody>
          <a:bodyPr/>
          <a:lstStyle/>
          <a:p>
            <a:endParaRPr lang="ru-RU" sz="2400" dirty="0">
              <a:solidFill>
                <a:srgbClr val="C816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0850" y="1747272"/>
            <a:ext cx="2952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128789"/>
            <a:ext cx="8816662" cy="648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0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0304"/>
            <a:ext cx="9906000" cy="6187802"/>
          </a:xfrm>
        </p:spPr>
        <p:txBody>
          <a:bodyPr/>
          <a:lstStyle/>
          <a:p>
            <a:pPr lvl="0">
              <a:spcBef>
                <a:spcPts val="750"/>
              </a:spcBef>
            </a:pP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/>
            </a:r>
            <a:b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ru-RU" sz="2400" b="1" dirty="0">
                <a:solidFill>
                  <a:srgbClr val="C816CC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PISA</a:t>
            </a:r>
            <a:r>
              <a:rPr lang="ru-RU" sz="1800" b="1" dirty="0">
                <a:solidFill>
                  <a:srgbClr val="C816CC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/>
            </a:r>
            <a:br>
              <a:rPr lang="ru-RU" sz="1800" b="1" dirty="0">
                <a:solidFill>
                  <a:srgbClr val="C816CC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Международная программа по оценке образовательных достижений учащихся (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Programme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for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International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Student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Assessment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) – это </a:t>
            </a:r>
            <a:r>
              <a:rPr lang="ru-RU" sz="1800" dirty="0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международное 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сопоставительное исследование качества образования, в рамках </a:t>
            </a:r>
            <a:r>
              <a:rPr lang="ru-RU" sz="1800" dirty="0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которого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оцениваются знания и навыки учащихся </a:t>
            </a:r>
            <a:r>
              <a:rPr lang="ru-RU" sz="1800" dirty="0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школ 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в возрасте 15-ти </a:t>
            </a:r>
            <a:r>
              <a:rPr lang="ru-RU" sz="1800" dirty="0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лет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для решения широкого диапазона задач в различных сферах деятельности, межличностном общении и социальных отношениях</a:t>
            </a:r>
            <a:r>
              <a:rPr lang="ru-RU" sz="1800" b="1" dirty="0">
                <a:latin typeface="Times New Roman" panose="02020603050405020304" pitchFamily="18" charset="0"/>
                <a:cs typeface="Aharoni" panose="02010803020104030203" pitchFamily="2" charset="-79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en-US" sz="2400" b="1" dirty="0">
                <a:solidFill>
                  <a:srgbClr val="C816CC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TIMSS</a:t>
            </a:r>
            <a:r>
              <a:rPr lang="en-US" sz="2400" b="1" dirty="0" smtClean="0">
                <a:solidFill>
                  <a:srgbClr val="C816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1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Trends in Mathematics and Science Study </a:t>
            </a:r>
            <a:br>
              <a:rPr lang="en-US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сравнительное исследование качества математического и естественнонаучного образования </a:t>
            </a:r>
            <a:r>
              <a:rPr lang="ru-RU" sz="1800" dirty="0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учащихся 4 и 8 классов, а также факторы,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связанные с характеристиками образовательных учреждений, учителей, учащихся и их семей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ru-RU" sz="2400" b="1" dirty="0">
                <a:solidFill>
                  <a:srgbClr val="C816CC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PIRLS</a:t>
            </a:r>
            <a:r>
              <a:rPr lang="ru-RU" sz="1800" dirty="0">
                <a:solidFill>
                  <a:srgbClr val="C816CC"/>
                </a:solidFill>
                <a:latin typeface="Palatino Linotype" panose="02040502050505030304" pitchFamily="18" charset="0"/>
                <a:cs typeface="Aharoni" panose="02010803020104030203" pitchFamily="2" charset="-79"/>
              </a:rPr>
              <a:t/>
            </a:r>
            <a:br>
              <a:rPr lang="ru-RU" sz="1800" dirty="0">
                <a:solidFill>
                  <a:srgbClr val="C816CC"/>
                </a:solidFill>
                <a:latin typeface="Palatino Linotype" panose="02040502050505030304" pitchFamily="18" charset="0"/>
                <a:cs typeface="Aharoni" panose="02010803020104030203" pitchFamily="2" charset="-79"/>
              </a:rPr>
            </a:br>
            <a:r>
              <a:rPr lang="ru-RU" sz="1800" dirty="0">
                <a:latin typeface="Palatino Linotype" panose="0204050205050503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Progress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in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International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Reading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Literacy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Study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международное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исследование качества чтения и понимания текста учащимися начальной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школы</a:t>
            </a:r>
            <a:r>
              <a:rPr lang="ru-RU" sz="1800" dirty="0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(заканчивается обучение технике чтения,  начинается чтение для обучения – использование письменных текстов как основного ресурса самообразования)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/>
            </a:r>
            <a:b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en-US" sz="2400" b="1" dirty="0">
                <a:solidFill>
                  <a:srgbClr val="C816CC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TALIS </a:t>
            </a:r>
            <a:r>
              <a:rPr lang="en-US" sz="1800" dirty="0" smtClean="0">
                <a:solidFill>
                  <a:srgbClr val="C816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1800" dirty="0" smtClean="0">
                <a:solidFill>
                  <a:srgbClr val="C816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ru-RU" sz="1800" dirty="0" err="1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Teaching</a:t>
            </a:r>
            <a:r>
              <a:rPr lang="ru-RU" sz="1800" dirty="0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and</a:t>
            </a:r>
            <a:r>
              <a:rPr lang="ru-RU" sz="1800" dirty="0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Learning</a:t>
            </a:r>
            <a:r>
              <a:rPr lang="ru-RU" sz="1800" dirty="0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International</a:t>
            </a:r>
            <a:r>
              <a:rPr lang="ru-RU" sz="1800" dirty="0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Survey</a:t>
            </a:r>
            <a:r>
              <a:rPr lang="ru-RU" sz="1800" dirty="0" smtClean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является масштабным и авторитетным международным сопоставительным исследованием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школьной образовательной среды, условий профессиональной деятельности и развития учителей. </a:t>
            </a:r>
            <a:b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en-US" sz="2400" b="1" dirty="0">
                <a:solidFill>
                  <a:srgbClr val="C816CC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PIAAC</a:t>
            </a:r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1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The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Programme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for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the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International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Assessment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of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Adult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800" dirty="0" err="1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Competencies</a:t>
            </a:r>
            <a:r>
              <a:rPr lang="ru-RU" sz="1800" dirty="0">
                <a:solidFill>
                  <a:srgbClr val="011906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– это исследование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ключевых компетенций и навыков работы с информацией у взрослого населения и использования данных навыков на работе, дома и в других ситуациях. 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</a:b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7419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4186" y="414826"/>
            <a:ext cx="7004052" cy="819125"/>
          </a:xfrm>
        </p:spPr>
        <p:txBody>
          <a:bodyPr/>
          <a:lstStyle/>
          <a:p>
            <a:pPr algn="l"/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5400" dirty="0" smtClean="0">
                <a:latin typeface="Calibri" panose="020F0502020204030204" pitchFamily="34" charset="0"/>
              </a:rPr>
              <a:t> </a:t>
            </a:r>
            <a:endParaRPr lang="ru-RU" sz="5400" dirty="0">
              <a:solidFill>
                <a:srgbClr val="44609E"/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00765" y="2483696"/>
            <a:ext cx="7250807" cy="1655762"/>
          </a:xfrm>
        </p:spPr>
        <p:txBody>
          <a:bodyPr/>
          <a:lstStyle/>
          <a:p>
            <a:pPr algn="l"/>
            <a:r>
              <a:rPr lang="ru-RU" sz="24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Развитие  </a:t>
            </a:r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личности </a:t>
            </a:r>
            <a:r>
              <a:rPr lang="ru-RU" sz="24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учащегося – это</a:t>
            </a:r>
          </a:p>
          <a:p>
            <a:pPr algn="l"/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движение от предметных результатов (знания и умение учащихся их использовать в учебном процессе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  <a:p>
            <a:pPr algn="l"/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через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метапредметные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результаты (снабжают ученика приемами использования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УУД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различных ситуациях) 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личностным результатам (формирование систем жизненных ценностей и личностных смыслов человека)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0850" y="1747272"/>
            <a:ext cx="2952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0766" y="775031"/>
            <a:ext cx="7647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816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Комплексное оценивание </a:t>
            </a:r>
            <a:r>
              <a:rPr lang="ru-RU" sz="2800" b="1" dirty="0" err="1">
                <a:solidFill>
                  <a:srgbClr val="C816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сформированности</a:t>
            </a:r>
            <a:r>
              <a:rPr lang="ru-RU" sz="2800" b="1" dirty="0">
                <a:solidFill>
                  <a:srgbClr val="C816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816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УУД</a:t>
            </a:r>
            <a:endParaRPr lang="ru-RU" sz="2800" b="1" dirty="0">
              <a:solidFill>
                <a:srgbClr val="C816CC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8744755" y="3147982"/>
            <a:ext cx="1008845" cy="1175963"/>
          </a:xfrm>
          <a:prstGeom prst="curvedLeftArrow">
            <a:avLst/>
          </a:prstGeom>
          <a:solidFill>
            <a:srgbClr val="C816CC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500" dirty="0" err="1" smtClean="0">
              <a:solidFill>
                <a:schemeClr val="accent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383" y="4788999"/>
            <a:ext cx="1024217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1077" y="567226"/>
            <a:ext cx="7004052" cy="819125"/>
          </a:xfrm>
        </p:spPr>
        <p:txBody>
          <a:bodyPr/>
          <a:lstStyle/>
          <a:p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5400" dirty="0" smtClean="0">
                <a:latin typeface="Calibri" panose="020F0502020204030204" pitchFamily="34" charset="0"/>
              </a:rPr>
              <a:t> </a:t>
            </a:r>
            <a:endParaRPr lang="ru-RU" sz="5400" dirty="0">
              <a:solidFill>
                <a:srgbClr val="44609E"/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4398" y="1386351"/>
            <a:ext cx="3906724" cy="2297007"/>
          </a:xfrm>
        </p:spPr>
        <p:txBody>
          <a:bodyPr/>
          <a:lstStyle/>
          <a:p>
            <a:pPr algn="l"/>
            <a:endParaRPr lang="ru-RU" sz="1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89535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04" y="26857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4361" y="2564793"/>
            <a:ext cx="2087183" cy="131174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  <a:tabLst>
                <a:tab pos="1047115" algn="l"/>
                <a:tab pos="3897630" algn="l"/>
                <a:tab pos="6257290" algn="l"/>
              </a:tabLst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Каким мы видим образование?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20758" r="39981" b="19649"/>
          <a:stretch/>
        </p:blipFill>
        <p:spPr>
          <a:xfrm>
            <a:off x="208108" y="1432423"/>
            <a:ext cx="1775238" cy="1444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07" y="2877087"/>
            <a:ext cx="1775239" cy="14324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07" y="4321751"/>
            <a:ext cx="3158544" cy="1579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252866" y="118778"/>
            <a:ext cx="2498587" cy="16646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2742" y="2530649"/>
            <a:ext cx="3038711" cy="17911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1544" y="5477868"/>
            <a:ext cx="2300220" cy="1380132"/>
          </a:xfrm>
          <a:prstGeom prst="rect">
            <a:avLst/>
          </a:prstGeom>
        </p:spPr>
      </p:pic>
      <p:sp>
        <p:nvSpPr>
          <p:cNvPr id="12" name="Стрелка влево 11"/>
          <p:cNvSpPr/>
          <p:nvPr/>
        </p:nvSpPr>
        <p:spPr>
          <a:xfrm>
            <a:off x="2191454" y="2264763"/>
            <a:ext cx="978408" cy="359660"/>
          </a:xfrm>
          <a:prstGeom prst="leftArrow">
            <a:avLst/>
          </a:prstGeom>
          <a:solidFill>
            <a:srgbClr val="C816CC"/>
          </a:solidFill>
          <a:ln w="285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 err="1" smtClean="0">
              <a:solidFill>
                <a:schemeClr val="accent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5544018" y="2757331"/>
            <a:ext cx="1085182" cy="4633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3672218" y="4503349"/>
            <a:ext cx="1485702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1077" y="567226"/>
            <a:ext cx="7004052" cy="819125"/>
          </a:xfrm>
        </p:spPr>
        <p:txBody>
          <a:bodyPr/>
          <a:lstStyle/>
          <a:p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5400" dirty="0" smtClean="0">
                <a:latin typeface="Calibri" panose="020F0502020204030204" pitchFamily="34" charset="0"/>
              </a:rPr>
              <a:t> </a:t>
            </a:r>
            <a:endParaRPr lang="ru-RU" sz="5400" dirty="0">
              <a:solidFill>
                <a:srgbClr val="44609E"/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92440" y="567226"/>
            <a:ext cx="7613560" cy="629077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816CC"/>
                </a:solidFill>
                <a:latin typeface="Arial" panose="020B0604020202020204" pitchFamily="34" charset="0"/>
                <a:cs typeface="Aharoni" panose="02010803020104030203" pitchFamily="2" charset="-79"/>
              </a:rPr>
              <a:t>МАСТЕР-КЛАССЫ</a:t>
            </a:r>
          </a:p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1F10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«Психолого-педагогическое сопровождение формирования и оценки УУД</a:t>
            </a:r>
            <a:r>
              <a:rPr lang="ru-RU" sz="2800" b="1" dirty="0" smtClean="0">
                <a:solidFill>
                  <a:srgbClr val="1F10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sz="2000" b="1" dirty="0">
                <a:solidFill>
                  <a:srgbClr val="C816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(библиотека 2 этаж)</a:t>
            </a:r>
          </a:p>
          <a:p>
            <a:r>
              <a:rPr lang="ru-RU" sz="2800" b="1" dirty="0" smtClean="0">
                <a:solidFill>
                  <a:srgbClr val="1F10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«Технология </a:t>
            </a:r>
            <a:r>
              <a:rPr lang="ru-RU" sz="2800" b="1" dirty="0">
                <a:solidFill>
                  <a:srgbClr val="1F10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формирования и оценки УУД в процессе </a:t>
            </a:r>
            <a:r>
              <a:rPr lang="ru-RU" sz="2800" b="1" dirty="0" smtClean="0">
                <a:solidFill>
                  <a:srgbClr val="1F10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преподавания предмета»</a:t>
            </a:r>
          </a:p>
          <a:p>
            <a:pPr lvl="0"/>
            <a:r>
              <a:rPr lang="ru-RU" sz="2000" b="1" dirty="0" smtClean="0">
                <a:solidFill>
                  <a:srgbClr val="C816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(актовый зал)</a:t>
            </a:r>
          </a:p>
          <a:p>
            <a:pPr lvl="0"/>
            <a:r>
              <a:rPr lang="ru-RU" sz="2800" b="1" dirty="0">
                <a:solidFill>
                  <a:srgbClr val="1F10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«Электронный мониторинг УУД в общеобразовательном учреждении»</a:t>
            </a:r>
          </a:p>
          <a:p>
            <a:pPr lvl="0"/>
            <a:r>
              <a:rPr lang="ru-RU" sz="2000" b="1" dirty="0">
                <a:solidFill>
                  <a:srgbClr val="C816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(ауд. 321</a:t>
            </a:r>
            <a:r>
              <a:rPr lang="ru-RU" sz="2000" b="1" dirty="0" smtClean="0">
                <a:solidFill>
                  <a:srgbClr val="C816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ru-RU" sz="2800" b="1" dirty="0">
                <a:solidFill>
                  <a:srgbClr val="1F10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«От компетенций к компетентности: философское отношение к жизни»</a:t>
            </a:r>
          </a:p>
          <a:p>
            <a:pPr lvl="0"/>
            <a:r>
              <a:rPr lang="ru-RU" sz="2000" b="1" dirty="0">
                <a:solidFill>
                  <a:srgbClr val="C816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(ауд. </a:t>
            </a:r>
            <a:r>
              <a:rPr lang="ru-RU" sz="2000" b="1" dirty="0" smtClean="0">
                <a:solidFill>
                  <a:srgbClr val="C816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314)</a:t>
            </a:r>
            <a:endParaRPr lang="ru-RU" sz="2000" b="1" dirty="0">
              <a:solidFill>
                <a:srgbClr val="C816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ru-RU" sz="2000" dirty="0">
              <a:solidFill>
                <a:srgbClr val="1F10D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226"/>
            <a:ext cx="2492785" cy="2175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032"/>
            <a:ext cx="2492785" cy="1869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2704"/>
            <a:ext cx="2492785" cy="175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1077" y="471976"/>
            <a:ext cx="7004052" cy="819125"/>
          </a:xfrm>
        </p:spPr>
        <p:txBody>
          <a:bodyPr/>
          <a:lstStyle/>
          <a:p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Навыки ХХ</a:t>
            </a:r>
            <a:r>
              <a:rPr lang="en-US" sz="54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I</a:t>
            </a:r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 века</a:t>
            </a:r>
            <a:endParaRPr lang="ru-RU" sz="54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50" y="1291100"/>
            <a:ext cx="9734550" cy="5376399"/>
          </a:xfrm>
        </p:spPr>
        <p:txBody>
          <a:bodyPr/>
          <a:lstStyle/>
          <a:p>
            <a:r>
              <a:rPr lang="ru-RU" sz="2400" b="1" u="sng" dirty="0" smtClean="0">
                <a:solidFill>
                  <a:srgbClr val="FFFF00"/>
                </a:solidFill>
              </a:rPr>
              <a:t>Базовые навыки</a:t>
            </a:r>
            <a:r>
              <a:rPr lang="ru-RU" sz="2400" dirty="0" smtClean="0">
                <a:solidFill>
                  <a:srgbClr val="44609E"/>
                </a:solidFill>
              </a:rPr>
              <a:t>             </a:t>
            </a:r>
            <a:r>
              <a:rPr lang="ru-RU" sz="2400" b="1" u="sng" dirty="0" smtClean="0">
                <a:solidFill>
                  <a:srgbClr val="D80AD8"/>
                </a:solidFill>
              </a:rPr>
              <a:t>Компетенции</a:t>
            </a:r>
            <a:r>
              <a:rPr lang="ru-RU" sz="2400" dirty="0" smtClean="0">
                <a:solidFill>
                  <a:srgbClr val="44609E"/>
                </a:solidFill>
              </a:rPr>
              <a:t>           </a:t>
            </a:r>
            <a:r>
              <a:rPr lang="ru-RU" sz="2400" b="1" u="sng" dirty="0" smtClean="0">
                <a:solidFill>
                  <a:srgbClr val="011906"/>
                </a:solidFill>
              </a:rPr>
              <a:t>Личностные качества</a:t>
            </a:r>
          </a:p>
          <a:p>
            <a:r>
              <a:rPr lang="ru-RU" sz="2400" i="1" dirty="0" smtClean="0">
                <a:solidFill>
                  <a:srgbClr val="FFFF00"/>
                </a:solidFill>
              </a:rPr>
              <a:t>Как учащиеся               </a:t>
            </a:r>
            <a:r>
              <a:rPr lang="ru-RU" sz="2400" i="1" dirty="0" smtClean="0">
                <a:solidFill>
                  <a:srgbClr val="C816CC"/>
                </a:solidFill>
              </a:rPr>
              <a:t>Как учащиеся </a:t>
            </a:r>
            <a:r>
              <a:rPr lang="ru-RU" sz="2400" i="1" dirty="0" smtClean="0">
                <a:solidFill>
                  <a:srgbClr val="44609E"/>
                </a:solidFill>
              </a:rPr>
              <a:t>                     </a:t>
            </a:r>
            <a:r>
              <a:rPr lang="ru-RU" sz="2400" i="1" dirty="0" smtClean="0">
                <a:solidFill>
                  <a:srgbClr val="011906"/>
                </a:solidFill>
              </a:rPr>
              <a:t>Как учащиеся   </a:t>
            </a:r>
          </a:p>
          <a:p>
            <a:r>
              <a:rPr lang="ru-RU" sz="2400" i="1" dirty="0" smtClean="0">
                <a:solidFill>
                  <a:srgbClr val="FFFF00"/>
                </a:solidFill>
              </a:rPr>
              <a:t>применяют</a:t>
            </a:r>
            <a:r>
              <a:rPr lang="ru-RU" sz="2400" i="1" dirty="0" smtClean="0">
                <a:solidFill>
                  <a:srgbClr val="44609E"/>
                </a:solidFill>
              </a:rPr>
              <a:t>                    </a:t>
            </a:r>
            <a:r>
              <a:rPr lang="ru-RU" sz="2400" i="1" dirty="0" smtClean="0">
                <a:solidFill>
                  <a:srgbClr val="C816CC"/>
                </a:solidFill>
              </a:rPr>
              <a:t>решают</a:t>
            </a:r>
            <a:r>
              <a:rPr lang="ru-RU" sz="2400" i="1" dirty="0" smtClean="0">
                <a:solidFill>
                  <a:srgbClr val="44609E"/>
                </a:solidFill>
              </a:rPr>
              <a:t>                          </a:t>
            </a:r>
            <a:r>
              <a:rPr lang="ru-RU" sz="2400" i="1" dirty="0" smtClean="0">
                <a:solidFill>
                  <a:srgbClr val="011906"/>
                </a:solidFill>
              </a:rPr>
              <a:t>справляются</a:t>
            </a:r>
          </a:p>
          <a:p>
            <a:r>
              <a:rPr lang="ru-RU" sz="2400" i="1" dirty="0" smtClean="0">
                <a:solidFill>
                  <a:srgbClr val="FFFF00"/>
                </a:solidFill>
              </a:rPr>
              <a:t>базовые навыки для</a:t>
            </a:r>
            <a:r>
              <a:rPr lang="ru-RU" sz="2400" i="1" dirty="0">
                <a:solidFill>
                  <a:srgbClr val="44609E"/>
                </a:solidFill>
              </a:rPr>
              <a:t> </a:t>
            </a:r>
            <a:r>
              <a:rPr lang="ru-RU" sz="2400" i="1" dirty="0" smtClean="0">
                <a:solidFill>
                  <a:srgbClr val="44609E"/>
                </a:solidFill>
              </a:rPr>
              <a:t>     </a:t>
            </a:r>
            <a:r>
              <a:rPr lang="ru-RU" sz="2400" i="1" dirty="0" smtClean="0">
                <a:solidFill>
                  <a:srgbClr val="C816CC"/>
                </a:solidFill>
              </a:rPr>
              <a:t>более сложные задачи</a:t>
            </a:r>
            <a:r>
              <a:rPr lang="ru-RU" sz="2400" i="1" dirty="0">
                <a:solidFill>
                  <a:srgbClr val="44609E"/>
                </a:solidFill>
              </a:rPr>
              <a:t> </a:t>
            </a:r>
            <a:r>
              <a:rPr lang="ru-RU" sz="2400" i="1" dirty="0" smtClean="0">
                <a:solidFill>
                  <a:srgbClr val="44609E"/>
                </a:solidFill>
              </a:rPr>
              <a:t>      </a:t>
            </a:r>
            <a:r>
              <a:rPr lang="ru-RU" sz="2400" i="1" dirty="0" smtClean="0">
                <a:solidFill>
                  <a:srgbClr val="011906"/>
                </a:solidFill>
              </a:rPr>
              <a:t>с изменениями </a:t>
            </a:r>
          </a:p>
          <a:p>
            <a:r>
              <a:rPr lang="ru-RU" sz="2400" i="1" dirty="0" smtClean="0">
                <a:solidFill>
                  <a:srgbClr val="FFFF00"/>
                </a:solidFill>
              </a:rPr>
              <a:t>решения повседневных </a:t>
            </a:r>
            <a:r>
              <a:rPr lang="ru-RU" sz="2400" i="1" dirty="0" smtClean="0">
                <a:solidFill>
                  <a:srgbClr val="011906"/>
                </a:solidFill>
              </a:rPr>
              <a:t>                                               окружающей среды</a:t>
            </a:r>
          </a:p>
          <a:p>
            <a:pPr algn="l"/>
            <a:r>
              <a:rPr lang="ru-RU" sz="2400" i="1" dirty="0" smtClean="0">
                <a:solidFill>
                  <a:srgbClr val="011906"/>
                </a:solidFill>
              </a:rPr>
              <a:t>               </a:t>
            </a:r>
            <a:r>
              <a:rPr lang="ru-RU" sz="2400" i="1" dirty="0" smtClean="0">
                <a:solidFill>
                  <a:srgbClr val="FFFF00"/>
                </a:solidFill>
              </a:rPr>
              <a:t>задач</a:t>
            </a:r>
            <a:r>
              <a:rPr lang="ru-RU" sz="2400" i="1" dirty="0" smtClean="0">
                <a:solidFill>
                  <a:srgbClr val="011906"/>
                </a:solidFill>
              </a:rPr>
              <a:t>                          </a:t>
            </a:r>
            <a:endParaRPr lang="ru-RU" sz="2400" i="1" dirty="0" smtClean="0">
              <a:solidFill>
                <a:srgbClr val="44609E"/>
              </a:solidFill>
            </a:endParaRPr>
          </a:p>
          <a:p>
            <a:pPr algn="l"/>
            <a:r>
              <a:rPr lang="ru-RU" sz="2000" i="1" dirty="0" smtClean="0">
                <a:solidFill>
                  <a:srgbClr val="44609E"/>
                </a:solidFill>
              </a:rPr>
              <a:t>    </a:t>
            </a:r>
            <a:r>
              <a:rPr lang="ru-RU" sz="2000" i="1" dirty="0" smtClean="0">
                <a:solidFill>
                  <a:srgbClr val="FFFF00"/>
                </a:solidFill>
              </a:rPr>
              <a:t>1. Навыки чтения и письма    </a:t>
            </a:r>
            <a:r>
              <a:rPr lang="ru-RU" sz="2000" i="1" dirty="0" smtClean="0">
                <a:solidFill>
                  <a:srgbClr val="C816CC"/>
                </a:solidFill>
              </a:rPr>
              <a:t>7. Критическое мышление   </a:t>
            </a:r>
            <a:r>
              <a:rPr lang="ru-RU" sz="2000" i="1" dirty="0" smtClean="0">
                <a:solidFill>
                  <a:srgbClr val="011906"/>
                </a:solidFill>
              </a:rPr>
              <a:t>11. Любознательность</a:t>
            </a:r>
          </a:p>
          <a:p>
            <a:pPr algn="l"/>
            <a:r>
              <a:rPr lang="ru-RU" sz="2000" i="1" dirty="0" smtClean="0">
                <a:solidFill>
                  <a:srgbClr val="44609E"/>
                </a:solidFill>
              </a:rPr>
              <a:t>    </a:t>
            </a:r>
            <a:r>
              <a:rPr lang="ru-RU" sz="2000" i="1" dirty="0" smtClean="0">
                <a:solidFill>
                  <a:srgbClr val="FFFF00"/>
                </a:solidFill>
              </a:rPr>
              <a:t>2. Математическая   гр.         </a:t>
            </a:r>
            <a:r>
              <a:rPr lang="ru-RU" sz="2000" i="1" dirty="0" smtClean="0">
                <a:solidFill>
                  <a:srgbClr val="C816CC"/>
                </a:solidFill>
              </a:rPr>
              <a:t>8. Креативность                    </a:t>
            </a:r>
            <a:r>
              <a:rPr lang="ru-RU" sz="2000" i="1" dirty="0" smtClean="0">
                <a:solidFill>
                  <a:srgbClr val="011906"/>
                </a:solidFill>
              </a:rPr>
              <a:t>12. Инициативность</a:t>
            </a:r>
          </a:p>
          <a:p>
            <a:pPr algn="l"/>
            <a:r>
              <a:rPr lang="ru-RU" sz="2000" i="1" dirty="0" smtClean="0">
                <a:solidFill>
                  <a:srgbClr val="44609E"/>
                </a:solidFill>
              </a:rPr>
              <a:t>    </a:t>
            </a:r>
            <a:r>
              <a:rPr lang="ru-RU" sz="2000" i="1" dirty="0" smtClean="0">
                <a:solidFill>
                  <a:srgbClr val="FFFF00"/>
                </a:solidFill>
              </a:rPr>
              <a:t>3. Естественнонаучная гр.</a:t>
            </a:r>
            <a:r>
              <a:rPr lang="ru-RU" sz="2000" i="1" dirty="0" smtClean="0">
                <a:solidFill>
                  <a:srgbClr val="44609E"/>
                </a:solidFill>
              </a:rPr>
              <a:t>    </a:t>
            </a:r>
            <a:r>
              <a:rPr lang="ru-RU" sz="2000" i="1" dirty="0" smtClean="0">
                <a:solidFill>
                  <a:srgbClr val="C816CC"/>
                </a:solidFill>
              </a:rPr>
              <a:t>9. Умение общаться              </a:t>
            </a:r>
            <a:r>
              <a:rPr lang="ru-RU" sz="2000" i="1" dirty="0" smtClean="0">
                <a:solidFill>
                  <a:srgbClr val="011906"/>
                </a:solidFill>
              </a:rPr>
              <a:t>13. Настойчивость</a:t>
            </a:r>
          </a:p>
          <a:p>
            <a:pPr algn="l"/>
            <a:r>
              <a:rPr lang="ru-RU" sz="2000" i="1" dirty="0">
                <a:solidFill>
                  <a:srgbClr val="44609E"/>
                </a:solidFill>
              </a:rPr>
              <a:t> </a:t>
            </a:r>
            <a:r>
              <a:rPr lang="ru-RU" sz="2000" i="1" dirty="0" smtClean="0">
                <a:solidFill>
                  <a:srgbClr val="44609E"/>
                </a:solidFill>
              </a:rPr>
              <a:t>   </a:t>
            </a:r>
            <a:r>
              <a:rPr lang="ru-RU" sz="2000" i="1" dirty="0" smtClean="0">
                <a:solidFill>
                  <a:srgbClr val="FFFF00"/>
                </a:solidFill>
              </a:rPr>
              <a:t>4. ИКТ-грамотность               </a:t>
            </a:r>
            <a:r>
              <a:rPr lang="ru-RU" sz="2000" i="1" dirty="0" smtClean="0">
                <a:solidFill>
                  <a:srgbClr val="C816CC"/>
                </a:solidFill>
              </a:rPr>
              <a:t>10. Умение работать            </a:t>
            </a:r>
            <a:r>
              <a:rPr lang="ru-RU" sz="2000" i="1" dirty="0" smtClean="0">
                <a:solidFill>
                  <a:srgbClr val="011906"/>
                </a:solidFill>
              </a:rPr>
              <a:t>14. Способность </a:t>
            </a:r>
            <a:r>
              <a:rPr lang="ru-RU" sz="2000" i="1" dirty="0" err="1" smtClean="0">
                <a:solidFill>
                  <a:srgbClr val="011906"/>
                </a:solidFill>
              </a:rPr>
              <a:t>адапт</a:t>
            </a:r>
            <a:r>
              <a:rPr lang="ru-RU" sz="2000" i="1" dirty="0" smtClean="0">
                <a:solidFill>
                  <a:srgbClr val="011906"/>
                </a:solidFill>
              </a:rPr>
              <a:t>.</a:t>
            </a:r>
          </a:p>
          <a:p>
            <a:pPr algn="l"/>
            <a:r>
              <a:rPr lang="ru-RU" sz="2000" i="1" dirty="0">
                <a:solidFill>
                  <a:srgbClr val="44609E"/>
                </a:solidFill>
              </a:rPr>
              <a:t> </a:t>
            </a:r>
            <a:r>
              <a:rPr lang="ru-RU" sz="2000" i="1" dirty="0" smtClean="0">
                <a:solidFill>
                  <a:srgbClr val="44609E"/>
                </a:solidFill>
              </a:rPr>
              <a:t>   </a:t>
            </a:r>
            <a:r>
              <a:rPr lang="ru-RU" sz="2000" i="1" dirty="0" smtClean="0">
                <a:solidFill>
                  <a:srgbClr val="FFFF00"/>
                </a:solidFill>
              </a:rPr>
              <a:t>5. Финансовая гр.                      </a:t>
            </a:r>
            <a:r>
              <a:rPr lang="ru-RU" sz="2000" i="1" dirty="0" smtClean="0">
                <a:solidFill>
                  <a:srgbClr val="C816CC"/>
                </a:solidFill>
              </a:rPr>
              <a:t>в команде                                   </a:t>
            </a:r>
            <a:r>
              <a:rPr lang="ru-RU" sz="2000" i="1" dirty="0" smtClean="0">
                <a:solidFill>
                  <a:srgbClr val="011906"/>
                </a:solidFill>
              </a:rPr>
              <a:t>15. Лидерские качества</a:t>
            </a:r>
          </a:p>
          <a:p>
            <a:pPr algn="l"/>
            <a:r>
              <a:rPr lang="ru-RU" sz="2000" i="1" dirty="0">
                <a:solidFill>
                  <a:srgbClr val="FFFF00"/>
                </a:solidFill>
              </a:rPr>
              <a:t> </a:t>
            </a:r>
            <a:r>
              <a:rPr lang="ru-RU" sz="2000" i="1" dirty="0" smtClean="0">
                <a:solidFill>
                  <a:srgbClr val="FFFF00"/>
                </a:solidFill>
              </a:rPr>
              <a:t>   6. Культурная и граждан.                                                            </a:t>
            </a:r>
            <a:r>
              <a:rPr lang="ru-RU" sz="2000" i="1" dirty="0" smtClean="0">
                <a:solidFill>
                  <a:srgbClr val="011906"/>
                </a:solidFill>
              </a:rPr>
              <a:t>16. Социальная и</a:t>
            </a:r>
          </a:p>
          <a:p>
            <a:pPr algn="l"/>
            <a:r>
              <a:rPr lang="ru-RU" sz="2000" i="1" dirty="0">
                <a:solidFill>
                  <a:srgbClr val="FFFF00"/>
                </a:solidFill>
              </a:rPr>
              <a:t> </a:t>
            </a:r>
            <a:r>
              <a:rPr lang="ru-RU" sz="2000" i="1" dirty="0" smtClean="0">
                <a:solidFill>
                  <a:srgbClr val="FFFF00"/>
                </a:solidFill>
              </a:rPr>
              <a:t>       грамотность                                                                              </a:t>
            </a:r>
            <a:r>
              <a:rPr lang="ru-RU" sz="2000" i="1" dirty="0" smtClean="0">
                <a:solidFill>
                  <a:srgbClr val="011906"/>
                </a:solidFill>
              </a:rPr>
              <a:t>культурная грамотность</a:t>
            </a:r>
            <a:endParaRPr lang="ru-RU" sz="2000" i="1" dirty="0">
              <a:solidFill>
                <a:srgbClr val="0119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1077" y="471976"/>
            <a:ext cx="7004052" cy="819125"/>
          </a:xfrm>
        </p:spPr>
        <p:txBody>
          <a:bodyPr/>
          <a:lstStyle/>
          <a:p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Навыки ХХ</a:t>
            </a:r>
            <a:r>
              <a:rPr lang="en-US" sz="54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I</a:t>
            </a:r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 века</a:t>
            </a:r>
            <a:endParaRPr lang="ru-RU" sz="54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6" y="1226441"/>
            <a:ext cx="7340958" cy="550571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50" y="1291100"/>
            <a:ext cx="9734550" cy="5376399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816CC"/>
                </a:solidFill>
                <a:cs typeface="Aharoni" panose="02010803020104030203" pitchFamily="2" charset="-79"/>
              </a:rPr>
              <a:t>4 К</a:t>
            </a:r>
            <a:endParaRPr lang="ru-RU" sz="4400" b="1" dirty="0">
              <a:solidFill>
                <a:srgbClr val="C816CC"/>
              </a:solidFill>
              <a:cs typeface="Aharoni" panose="02010803020104030203" pitchFamily="2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208" y="2732598"/>
            <a:ext cx="3750792" cy="2493404"/>
          </a:xfrm>
          <a:prstGeom prst="rect">
            <a:avLst/>
          </a:prstGeom>
        </p:spPr>
      </p:pic>
      <p:sp>
        <p:nvSpPr>
          <p:cNvPr id="9" name="Стрелка вниз 8"/>
          <p:cNvSpPr/>
          <p:nvPr/>
        </p:nvSpPr>
        <p:spPr>
          <a:xfrm>
            <a:off x="8505129" y="940158"/>
            <a:ext cx="432809" cy="1727779"/>
          </a:xfrm>
          <a:prstGeom prst="downArrow">
            <a:avLst/>
          </a:prstGeom>
          <a:solidFill>
            <a:srgbClr val="C816CC"/>
          </a:solidFill>
          <a:ln w="28575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 err="1" smtClean="0">
              <a:solidFill>
                <a:srgbClr val="C816CC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3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1077" y="167176"/>
            <a:ext cx="7004052" cy="819125"/>
          </a:xfrm>
        </p:spPr>
        <p:txBody>
          <a:bodyPr/>
          <a:lstStyle/>
          <a:p>
            <a:r>
              <a:rPr lang="ru-RU" sz="2800" dirty="0">
                <a:solidFill>
                  <a:srgbClr val="44609E"/>
                </a:solidFill>
                <a:latin typeface="Calibri" panose="020F0502020204030204" pitchFamily="34" charset="0"/>
              </a:rPr>
              <a:t/>
            </a:r>
            <a:br>
              <a:rPr lang="ru-RU" sz="2800" dirty="0">
                <a:solidFill>
                  <a:srgbClr val="44609E"/>
                </a:solidFill>
                <a:latin typeface="Calibri" panose="020F0502020204030204" pitchFamily="34" charset="0"/>
              </a:rPr>
            </a:b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БУДУЩЕЕ ОБРАЗОВАНИЯ И НАВЫКОВ. 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3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ОБРАЗОВАНИЕ-2030 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3802"/>
            <a:ext cx="6267450" cy="535033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67450" y="1505170"/>
            <a:ext cx="3638550" cy="5348964"/>
          </a:xfrm>
        </p:spPr>
        <p:txBody>
          <a:bodyPr/>
          <a:lstStyle/>
          <a:p>
            <a:pPr algn="l"/>
            <a:endParaRPr lang="ru-RU" sz="1100" dirty="0">
              <a:solidFill>
                <a:srgbClr val="000000"/>
              </a:solidFill>
            </a:endParaRPr>
          </a:p>
          <a:p>
            <a:endParaRPr lang="ru-RU" sz="1100" dirty="0"/>
          </a:p>
          <a:p>
            <a:r>
              <a:rPr lang="ru-RU" sz="2400" dirty="0"/>
              <a:t></a:t>
            </a:r>
            <a:r>
              <a:rPr lang="ru-RU" sz="2400" b="1" dirty="0">
                <a:solidFill>
                  <a:srgbClr val="C816CC"/>
                </a:solidFill>
                <a:latin typeface="Times New Roman" panose="02020603050405020304" pitchFamily="18" charset="0"/>
              </a:rPr>
              <a:t>Какие знания, навыки, взгляды и ценности понадобятся сегодняшним учащимся для создания процветающего мира</a:t>
            </a:r>
            <a:r>
              <a:rPr lang="ru-RU" sz="2400" b="1" dirty="0" smtClean="0">
                <a:solidFill>
                  <a:srgbClr val="C816CC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ru-RU" sz="2400" b="1" dirty="0" smtClean="0">
                <a:solidFill>
                  <a:srgbClr val="C816CC"/>
                </a:solidFill>
                <a:latin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C816CC"/>
              </a:solidFill>
              <a:latin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C816CC"/>
                </a:solidFill>
              </a:rPr>
              <a:t> </a:t>
            </a:r>
            <a:r>
              <a:rPr lang="ru-RU" sz="2400" b="1" dirty="0">
                <a:solidFill>
                  <a:srgbClr val="C816CC"/>
                </a:solidFill>
                <a:latin typeface="Times New Roman" panose="02020603050405020304" pitchFamily="18" charset="0"/>
              </a:rPr>
              <a:t>Каким образом учебные системы могут эффективно развивать эти знания, навыки, взгляды и ценности? </a:t>
            </a:r>
          </a:p>
          <a:p>
            <a:endParaRPr lang="ru-RU" sz="2400" b="1" dirty="0">
              <a:solidFill>
                <a:srgbClr val="C81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8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1077" y="510076"/>
            <a:ext cx="7004052" cy="819125"/>
          </a:xfrm>
        </p:spPr>
        <p:txBody>
          <a:bodyPr/>
          <a:lstStyle/>
          <a:p>
            <a:pPr algn="l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ОСНОВЫ ДЛЯ РАЗВИТИЯ 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268108" y="2000471"/>
            <a:ext cx="3209397" cy="4628929"/>
          </a:xfrm>
        </p:spPr>
        <p:txBody>
          <a:bodyPr/>
          <a:lstStyle/>
          <a:p>
            <a:pPr algn="l"/>
            <a:endParaRPr lang="ru-RU" sz="10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endParaRPr lang="ru-RU" sz="1050" dirty="0">
              <a:latin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816CC"/>
                </a:solidFill>
                <a:latin typeface="Times New Roman" panose="02020603050405020304" pitchFamily="18" charset="0"/>
              </a:rPr>
              <a:t>Читательская и математическая грамотность </a:t>
            </a:r>
          </a:p>
          <a:p>
            <a:pPr algn="l"/>
            <a:r>
              <a:rPr lang="ru-RU" sz="2400" dirty="0">
                <a:solidFill>
                  <a:srgbClr val="C816CC"/>
                </a:solidFill>
                <a:latin typeface="Arial" panose="020B0604020202020204" pitchFamily="34" charset="0"/>
              </a:rPr>
              <a:t>• </a:t>
            </a:r>
            <a:r>
              <a:rPr lang="ru-RU" sz="2400" dirty="0">
                <a:solidFill>
                  <a:srgbClr val="C816CC"/>
                </a:solidFill>
                <a:latin typeface="Times New Roman" panose="02020603050405020304" pitchFamily="18" charset="0"/>
              </a:rPr>
              <a:t>Социально-эмоциональные навыки </a:t>
            </a:r>
          </a:p>
          <a:p>
            <a:pPr algn="l"/>
            <a:r>
              <a:rPr lang="ru-RU" sz="2400" dirty="0">
                <a:solidFill>
                  <a:srgbClr val="C816CC"/>
                </a:solidFill>
                <a:latin typeface="Arial" panose="020B0604020202020204" pitchFamily="34" charset="0"/>
              </a:rPr>
              <a:t>• </a:t>
            </a:r>
            <a:r>
              <a:rPr lang="ru-RU" sz="2400" dirty="0">
                <a:solidFill>
                  <a:srgbClr val="C816CC"/>
                </a:solidFill>
                <a:latin typeface="Times New Roman" panose="02020603050405020304" pitchFamily="18" charset="0"/>
              </a:rPr>
              <a:t>Здоровье </a:t>
            </a:r>
          </a:p>
          <a:p>
            <a:pPr algn="l"/>
            <a:r>
              <a:rPr lang="ru-RU" sz="2400" dirty="0">
                <a:solidFill>
                  <a:srgbClr val="C816CC"/>
                </a:solidFill>
                <a:latin typeface="Arial" panose="020B0604020202020204" pitchFamily="34" charset="0"/>
              </a:rPr>
              <a:t>• </a:t>
            </a:r>
            <a:r>
              <a:rPr lang="ru-RU" sz="2400" dirty="0">
                <a:solidFill>
                  <a:srgbClr val="C816CC"/>
                </a:solidFill>
                <a:latin typeface="Times New Roman" panose="02020603050405020304" pitchFamily="18" charset="0"/>
              </a:rPr>
              <a:t>Цифровая грамотность </a:t>
            </a:r>
          </a:p>
          <a:p>
            <a:pPr algn="l"/>
            <a:r>
              <a:rPr lang="ru-RU" sz="2400" dirty="0">
                <a:solidFill>
                  <a:srgbClr val="C816CC"/>
                </a:solidFill>
                <a:latin typeface="Arial" panose="020B0604020202020204" pitchFamily="34" charset="0"/>
              </a:rPr>
              <a:t>• </a:t>
            </a:r>
            <a:r>
              <a:rPr lang="ru-RU" sz="2400" dirty="0">
                <a:solidFill>
                  <a:srgbClr val="C816CC"/>
                </a:solidFill>
                <a:latin typeface="Times New Roman" panose="02020603050405020304" pitchFamily="18" charset="0"/>
              </a:rPr>
              <a:t>Информационная грамотность </a:t>
            </a:r>
          </a:p>
          <a:p>
            <a:pPr algn="l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409" y="300379"/>
            <a:ext cx="2241096" cy="1680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46" y="1581370"/>
            <a:ext cx="5047441" cy="445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4186" y="414826"/>
            <a:ext cx="7004052" cy="819125"/>
          </a:xfrm>
        </p:spPr>
        <p:txBody>
          <a:bodyPr/>
          <a:lstStyle/>
          <a:p>
            <a:pPr algn="l"/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sz="5400" dirty="0">
              <a:solidFill>
                <a:srgbClr val="44609E"/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46212" y="414826"/>
            <a:ext cx="4681603" cy="4765406"/>
          </a:xfrm>
        </p:spPr>
        <p:txBody>
          <a:bodyPr/>
          <a:lstStyle/>
          <a:p>
            <a:endParaRPr lang="ru-RU" sz="5400" dirty="0" smtClean="0">
              <a:solidFill>
                <a:srgbClr val="ACCBF9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rgbClr val="44609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0850" y="1747272"/>
            <a:ext cx="2952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2604" y="414826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5400" dirty="0" smtClean="0">
              <a:solidFill>
                <a:srgbClr val="ACCBF9">
                  <a:lumMod val="50000"/>
                </a:srgbClr>
              </a:solidFill>
              <a:cs typeface="Arial" panose="020B0604020202020204" pitchFamily="34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5910"/>
            <a:ext cx="9753600" cy="66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4186" y="414826"/>
            <a:ext cx="7004052" cy="819125"/>
          </a:xfrm>
        </p:spPr>
        <p:txBody>
          <a:bodyPr/>
          <a:lstStyle/>
          <a:p>
            <a:pPr algn="l"/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sz="5400" dirty="0">
              <a:solidFill>
                <a:srgbClr val="44609E"/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46212" y="414826"/>
            <a:ext cx="4681603" cy="4765406"/>
          </a:xfrm>
        </p:spPr>
        <p:txBody>
          <a:bodyPr/>
          <a:lstStyle/>
          <a:p>
            <a:endParaRPr lang="ru-RU" sz="5400" dirty="0" smtClean="0">
              <a:solidFill>
                <a:srgbClr val="ACCBF9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rgbClr val="44609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0850" y="1747272"/>
            <a:ext cx="2952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2604" y="414826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5400" dirty="0" smtClean="0">
              <a:solidFill>
                <a:srgbClr val="ACCBF9">
                  <a:lumMod val="50000"/>
                </a:srgbClr>
              </a:solidFill>
              <a:cs typeface="Arial" panose="020B0604020202020204" pitchFamily="34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04" y="290579"/>
            <a:ext cx="9216248" cy="653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7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4186" y="414826"/>
            <a:ext cx="7004052" cy="819125"/>
          </a:xfrm>
        </p:spPr>
        <p:txBody>
          <a:bodyPr/>
          <a:lstStyle/>
          <a:p>
            <a:pPr algn="l"/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sz="5400" dirty="0">
              <a:solidFill>
                <a:srgbClr val="44609E"/>
              </a:solidFill>
              <a:latin typeface="+mn-lt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46212" y="414826"/>
            <a:ext cx="4681603" cy="4765406"/>
          </a:xfrm>
        </p:spPr>
        <p:txBody>
          <a:bodyPr/>
          <a:lstStyle/>
          <a:p>
            <a:endParaRPr lang="ru-RU" sz="5400" dirty="0" smtClean="0">
              <a:solidFill>
                <a:srgbClr val="ACCBF9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rgbClr val="44609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0850" y="1747272"/>
            <a:ext cx="2952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2604" y="414826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5400" dirty="0" smtClean="0">
              <a:solidFill>
                <a:srgbClr val="ACCBF9">
                  <a:lumMod val="50000"/>
                </a:srgbClr>
              </a:solidFill>
              <a:cs typeface="Arial" panose="020B0604020202020204" pitchFamily="34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s://slide-share.ru/slide/590100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7" y="278615"/>
            <a:ext cx="9337184" cy="64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0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1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 w="28575">
          <a:noFill/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1500" dirty="0" err="1" smtClean="0">
            <a:solidFill>
              <a:schemeClr val="accent1">
                <a:lumMod val="75000"/>
              </a:schemeClr>
            </a:solidFill>
            <a:latin typeface="Segoe UI Light" panose="020B0502040204020203" pitchFamily="34" charset="0"/>
            <a:cs typeface="Segoe UI Light" panose="020B050204020402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SC_RU_EDU_test_universal_" id="{0F326A36-4E8E-4D34-8D57-DB4CE51CB6ED}" vid="{895AB5E8-B27E-4E38-B4EF-6EBFE2E5152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5E9F424-E98D-4A88-8E39-9A1A3DE28C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042FA2-3814-4568-BEB8-FEAFD026DC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13F1AF-44D4-4D29-8344-45133B6B0419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sharepoint/v3"/>
    <ds:schemaRef ds:uri="http://purl.org/dc/elements/1.1/"/>
    <ds:schemaRef ds:uri="http://schemas.microsoft.com/office/2006/metadata/properties"/>
    <ds:schemaRef ds:uri="2547570a-e5f4-4946-a4c3-82580e42479e"/>
    <ds:schemaRef ds:uri="6ee78bd2-4339-4042-adc0-bcc64641998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Универсальный</Template>
  <TotalTime>0</TotalTime>
  <Words>426</Words>
  <Application>Microsoft Office PowerPoint</Application>
  <PresentationFormat>Лист A4 (210x297 мм)</PresentationFormat>
  <Paragraphs>100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Aharoni</vt:lpstr>
      <vt:lpstr>Arial</vt:lpstr>
      <vt:lpstr>Calibri</vt:lpstr>
      <vt:lpstr>Palatino Linotype</vt:lpstr>
      <vt:lpstr>Roboto Cn</vt:lpstr>
      <vt:lpstr>Segoe UI Light</vt:lpstr>
      <vt:lpstr>Times New Roman</vt:lpstr>
      <vt:lpstr>Тема1</vt:lpstr>
      <vt:lpstr>«Метапредметные образовательные результаты: современные подходы,  критерии  оценки, алгоритм диагностики  УУД»  </vt:lpstr>
      <vt:lpstr>Каким мы видим образование?</vt:lpstr>
      <vt:lpstr>Навыки ХХI века</vt:lpstr>
      <vt:lpstr>Навыки ХХI века</vt:lpstr>
      <vt:lpstr> БУДУЩЕЕ ОБРАЗОВАНИЯ И НАВЫКОВ.  ОБРАЗОВАНИЕ-2030 </vt:lpstr>
      <vt:lpstr> ОСНОВЫ ДЛЯ РАЗВИТИЯ </vt:lpstr>
      <vt:lpstr> </vt:lpstr>
      <vt:lpstr> </vt:lpstr>
      <vt:lpstr> </vt:lpstr>
      <vt:lpstr>  </vt:lpstr>
      <vt:lpstr>  </vt:lpstr>
      <vt:lpstr>  </vt:lpstr>
      <vt:lpstr>  </vt:lpstr>
      <vt:lpstr>  </vt:lpstr>
      <vt:lpstr> </vt:lpstr>
      <vt:lpstr>  </vt:lpstr>
      <vt:lpstr>  PISA Международная программа по оценке образовательных достижений учащихся (Programme for International Student Assessment) – это международное сопоставительное исследование качества образования, в рамках которого оцениваются знания и навыки учащихся школ в возрасте 15-ти лет для решения широкого диапазона задач в различных сферах деятельности, межличностном общении и социальных отношениях TIMSS  Trends in Mathematics and Science Study  сравнительное исследование качества математического и естественнонаучного образования учащихся 4 и 8 классов, а также факторы, связанные с характеристиками образовательных учреждений, учителей, учащихся и их семей PIRLS  Progress in International Reading Literacy Study международное исследование качества чтения и понимания текста учащимися начальной школы (заканчивается обучение технике чтения,  начинается чтение для обучения – использование письменных текстов как основного ресурса самообразования) TALIS  Teaching and Learning International Survey является масштабным и авторитетным международным сопоставительным исследованием школьной образовательной среды, условий профессиональной деятельности и развития учителей.  PIAAC  The Programme for the International Assessment of Adult Competencies – это исследование ключевых компетенций и навыков работы с информацией у взрослого населения и использования данных навыков на работе, дома и в других ситуациях.  </vt:lpstr>
      <vt:lpstr>  </vt:lpstr>
      <vt:lpstr>  </vt:lpstr>
      <vt:lpstr>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2019-10-08T10:34:22Z</dcterms:created>
  <dcterms:modified xsi:type="dcterms:W3CDTF">2019-10-18T06:44:05Z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